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iExRxMVf04WFH9hkn/lfteb6xa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1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2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2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2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2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26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26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8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1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1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" name="Google Shape;21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1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20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2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2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2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2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2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2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24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24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121920" y="630225"/>
            <a:ext cx="8581305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Funding Blocks App</a:t>
            </a:r>
            <a:endParaRPr/>
          </a:p>
        </p:txBody>
      </p:sp>
      <p:sp>
        <p:nvSpPr>
          <p:cNvPr id="73" name="Google Shape;73;p1"/>
          <p:cNvSpPr txBox="1"/>
          <p:nvPr>
            <p:ph idx="1" type="subTitle"/>
          </p:nvPr>
        </p:nvSpPr>
        <p:spPr>
          <a:xfrm>
            <a:off x="541020" y="3655576"/>
            <a:ext cx="8180747" cy="8245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/>
              <a:t>Decentralised fundraising for Transparent Actions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324600" y="538800"/>
            <a:ext cx="8494800" cy="4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>
                <a:solidFill>
                  <a:schemeClr val="accent5"/>
                </a:solidFill>
              </a:rPr>
              <a:t>Automated Funds Transfer</a:t>
            </a:r>
            <a:endParaRPr b="0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Donors vote for the amount to be withdrawn 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The voting process continues until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25% of the total donors have voted or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50% have report it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If ≥  50% donors have reported, the Funding Block is canceled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Else, the funds are transferred to the organisation.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65" name="Google Shape;165;p11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"/>
          <p:cNvSpPr txBox="1"/>
          <p:nvPr/>
        </p:nvSpPr>
        <p:spPr>
          <a:xfrm>
            <a:off x="2855550" y="1087560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Key Differentiators</a:t>
            </a:r>
            <a:endParaRPr b="1" i="0" sz="28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11"/>
          <p:cNvSpPr txBox="1"/>
          <p:nvPr>
            <p:ph idx="4294967295" type="body"/>
          </p:nvPr>
        </p:nvSpPr>
        <p:spPr>
          <a:xfrm>
            <a:off x="2855338" y="2008100"/>
            <a:ext cx="18150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Trustless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Speed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Transparent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Decentralised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Reward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11"/>
          <p:cNvSpPr txBox="1"/>
          <p:nvPr>
            <p:ph idx="4294967295" type="body"/>
          </p:nvPr>
        </p:nvSpPr>
        <p:spPr>
          <a:xfrm>
            <a:off x="2855338" y="2008100"/>
            <a:ext cx="3433325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Donors decide the amount</a:t>
            </a:r>
            <a:endParaRPr sz="14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Voting takes just a few hours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All numbers are public</a:t>
            </a:r>
            <a:endParaRPr sz="14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Power is distributed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en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Donors get Certificate NFT</a:t>
            </a:r>
            <a:endParaRPr sz="14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324600" y="538800"/>
            <a:ext cx="3547800" cy="4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5"/>
                </a:solidFill>
              </a:rPr>
              <a:t>Use-Cases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Natural Disasters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Wildfires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Tsunamis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Earthquakes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Cyclones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Floods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Tornados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Terror Attacks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The next Pandemic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839" y="0"/>
            <a:ext cx="4240173" cy="5143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3"/>
          <p:cNvSpPr txBox="1"/>
          <p:nvPr>
            <p:ph type="title"/>
          </p:nvPr>
        </p:nvSpPr>
        <p:spPr>
          <a:xfrm>
            <a:off x="6125275" y="2054325"/>
            <a:ext cx="24816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600"/>
              <a:t>Refugee</a:t>
            </a:r>
            <a:endParaRPr sz="2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4800"/>
              <a:buNone/>
            </a:pPr>
            <a:r>
              <a:rPr lang="en" sz="2600"/>
              <a:t> Relief</a:t>
            </a:r>
            <a:endParaRPr b="0" sz="2600">
              <a:solidFill>
                <a:schemeClr val="lt1"/>
              </a:solidFill>
            </a:endParaRPr>
          </a:p>
        </p:txBody>
      </p:sp>
      <p:sp>
        <p:nvSpPr>
          <p:cNvPr id="184" name="Google Shape;184;p13"/>
          <p:cNvSpPr txBox="1"/>
          <p:nvPr>
            <p:ph type="title"/>
          </p:nvPr>
        </p:nvSpPr>
        <p:spPr>
          <a:xfrm>
            <a:off x="443475" y="2054325"/>
            <a:ext cx="24816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600"/>
              <a:t>Personal </a:t>
            </a:r>
            <a:endParaRPr sz="2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rPr lang="en" sz="2600"/>
              <a:t>Fundraising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48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5" name="Google Shape;185;p13"/>
          <p:cNvSpPr txBox="1"/>
          <p:nvPr>
            <p:ph type="title"/>
          </p:nvPr>
        </p:nvSpPr>
        <p:spPr>
          <a:xfrm>
            <a:off x="3284388" y="2103075"/>
            <a:ext cx="24816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600"/>
              <a:t>Startup </a:t>
            </a:r>
            <a:endParaRPr sz="2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4800"/>
              <a:buNone/>
            </a:pPr>
            <a:r>
              <a:rPr lang="en" sz="2600"/>
              <a:t>Funding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86" name="Google Shape;186;p13"/>
          <p:cNvSpPr txBox="1"/>
          <p:nvPr>
            <p:ph type="title"/>
          </p:nvPr>
        </p:nvSpPr>
        <p:spPr>
          <a:xfrm>
            <a:off x="443475" y="3122775"/>
            <a:ext cx="24816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4800"/>
              <a:buNone/>
            </a:pPr>
            <a:r>
              <a:rPr b="0" lang="en" sz="18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Anyone will be able to raise funds</a:t>
            </a:r>
            <a:endParaRPr b="0" sz="18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3"/>
          <p:cNvSpPr txBox="1"/>
          <p:nvPr>
            <p:ph type="title"/>
          </p:nvPr>
        </p:nvSpPr>
        <p:spPr>
          <a:xfrm>
            <a:off x="3273588" y="3122775"/>
            <a:ext cx="25032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4800"/>
              <a:buNone/>
            </a:pPr>
            <a:r>
              <a:rPr b="0" lang="en" sz="18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Startups can also create their Funding Blocks</a:t>
            </a:r>
            <a:endParaRPr b="0" sz="18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3"/>
          <p:cNvSpPr txBox="1"/>
          <p:nvPr>
            <p:ph type="title"/>
          </p:nvPr>
        </p:nvSpPr>
        <p:spPr>
          <a:xfrm>
            <a:off x="6125285" y="3122775"/>
            <a:ext cx="25032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4800"/>
              <a:buNone/>
            </a:pPr>
            <a:r>
              <a:rPr b="0" lang="en" sz="18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The total relief funds will be distributed to each wallet separately</a:t>
            </a:r>
            <a:endParaRPr b="0" sz="18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>
            <p:ph type="title"/>
          </p:nvPr>
        </p:nvSpPr>
        <p:spPr>
          <a:xfrm>
            <a:off x="715575" y="2074500"/>
            <a:ext cx="80766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4800"/>
              <a:buNone/>
            </a:pPr>
            <a:r>
              <a:rPr lang="en"/>
              <a:t>Thank You</a:t>
            </a:r>
            <a:endParaRPr b="0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>
            <p:ph type="title"/>
          </p:nvPr>
        </p:nvSpPr>
        <p:spPr>
          <a:xfrm>
            <a:off x="436450" y="1327650"/>
            <a:ext cx="40566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solidFill>
                  <a:schemeClr val="dk2"/>
                </a:solidFill>
              </a:rPr>
              <a:t>Japan</a:t>
            </a:r>
            <a:r>
              <a:rPr b="0" lang="en" sz="2400">
                <a:solidFill>
                  <a:schemeClr val="dk2"/>
                </a:solidFill>
              </a:rPr>
              <a:t> </a:t>
            </a:r>
            <a:r>
              <a:rPr lang="en"/>
              <a:t>Earthquake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solidFill>
                  <a:schemeClr val="dk2"/>
                </a:solidFill>
              </a:rPr>
              <a:t>and</a:t>
            </a:r>
            <a:r>
              <a:rPr b="0" lang="en" sz="2400">
                <a:solidFill>
                  <a:schemeClr val="dk2"/>
                </a:solidFill>
              </a:rPr>
              <a:t>  </a:t>
            </a:r>
            <a:r>
              <a:rPr lang="en"/>
              <a:t>Tsunami </a:t>
            </a:r>
            <a:endParaRPr/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2777200" cy="17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4025" y="1767725"/>
            <a:ext cx="2919975" cy="218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767725"/>
            <a:ext cx="1657925" cy="26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2525" y="3570756"/>
            <a:ext cx="2361475" cy="15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3906725"/>
            <a:ext cx="2210525" cy="12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49200" y="0"/>
            <a:ext cx="1794800" cy="19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83912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 txBox="1"/>
          <p:nvPr/>
        </p:nvSpPr>
        <p:spPr>
          <a:xfrm>
            <a:off x="2699850" y="630625"/>
            <a:ext cx="3754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Some of the Fundraising Organizations</a:t>
            </a:r>
            <a:endParaRPr b="1" i="0" sz="24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" name="Google Shape;91;p3"/>
          <p:cNvSpPr txBox="1"/>
          <p:nvPr>
            <p:ph idx="4294967295" type="body"/>
          </p:nvPr>
        </p:nvSpPr>
        <p:spPr>
          <a:xfrm>
            <a:off x="2855550" y="2059375"/>
            <a:ext cx="34329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Kumamoto Japan Relief Fund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Raised: $850,635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Time Taken: 5 years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Japan Earthquake and Tsunami relief fund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Raised: $9.08M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Time Taken: 10 years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577575" y="4455700"/>
            <a:ext cx="216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Source: GlobalGiving.org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/>
          <p:nvPr>
            <p:ph type="title"/>
          </p:nvPr>
        </p:nvSpPr>
        <p:spPr>
          <a:xfrm>
            <a:off x="533700" y="1275300"/>
            <a:ext cx="8076600" cy="2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Is it the amount that is lagging or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5"/>
                </a:solidFill>
              </a:rPr>
              <a:t>Time?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4800"/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324600" y="433550"/>
            <a:ext cx="8494800" cy="4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Where’s the </a:t>
            </a:r>
            <a:r>
              <a:rPr lang="en" sz="3600">
                <a:solidFill>
                  <a:schemeClr val="accent5"/>
                </a:solidFill>
              </a:rPr>
              <a:t>Problem?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0" lang="en" sz="1600">
                <a:latin typeface="Montserrat"/>
                <a:ea typeface="Montserrat"/>
                <a:cs typeface="Montserrat"/>
                <a:sym typeface="Montserrat"/>
              </a:rPr>
              <a:t>People donate less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No trust</a:t>
            </a:r>
            <a:r>
              <a:rPr b="0" lang="en" sz="1600">
                <a:latin typeface="Montserrat"/>
                <a:ea typeface="Montserrat"/>
                <a:cs typeface="Montserrat"/>
                <a:sym typeface="Montserrat"/>
              </a:rPr>
              <a:t> on the organisations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b="0" lang="en" sz="1600">
                <a:latin typeface="Montserrat"/>
                <a:ea typeface="Montserrat"/>
                <a:cs typeface="Montserrat"/>
                <a:sym typeface="Montserrat"/>
              </a:rPr>
              <a:t>They don’t get anything in return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0" lang="en" sz="1600">
                <a:latin typeface="Montserrat"/>
                <a:ea typeface="Montserrat"/>
                <a:cs typeface="Montserrat"/>
                <a:sym typeface="Montserrat"/>
              </a:rPr>
              <a:t>Sometimes It takes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weeks</a:t>
            </a:r>
            <a:r>
              <a:rPr b="0" lang="en" sz="1600">
                <a:latin typeface="Montserrat"/>
                <a:ea typeface="Montserrat"/>
                <a:cs typeface="Montserrat"/>
                <a:sym typeface="Montserrat"/>
              </a:rPr>
              <a:t> to raise the minimum amount needed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b="0" lang="en" sz="1600">
                <a:latin typeface="Montserrat"/>
                <a:ea typeface="Montserrat"/>
                <a:cs typeface="Montserrat"/>
                <a:sym typeface="Montserrat"/>
              </a:rPr>
              <a:t>Average person gets aware in around 24 hours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b="0" lang="en" sz="1600">
                <a:latin typeface="Montserrat"/>
                <a:ea typeface="Montserrat"/>
                <a:cs typeface="Montserrat"/>
                <a:sym typeface="Montserrat"/>
              </a:rPr>
              <a:t>Spreading awareness consumes majority of time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b="0" lang="en" sz="1600">
                <a:latin typeface="Montserrat"/>
                <a:ea typeface="Montserrat"/>
                <a:cs typeface="Montserrat"/>
                <a:sym typeface="Montserrat"/>
              </a:rPr>
              <a:t>Some people are ready to contribute but don’t have funds on time.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0" lang="en" sz="1600">
                <a:latin typeface="Montserrat"/>
                <a:ea typeface="Montserrat"/>
                <a:cs typeface="Montserrat"/>
                <a:sym typeface="Montserrat"/>
              </a:rPr>
              <a:t>What if they raised 100k but only used 80k?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b="0" lang="en" sz="1600">
                <a:latin typeface="Montserrat"/>
                <a:ea typeface="Montserrat"/>
                <a:cs typeface="Montserrat"/>
                <a:sym typeface="Montserrat"/>
              </a:rPr>
              <a:t>No one knows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b="0" lang="en" sz="1600">
                <a:latin typeface="Montserrat"/>
                <a:ea typeface="Montserrat"/>
                <a:cs typeface="Montserrat"/>
                <a:sym typeface="Montserrat"/>
              </a:rPr>
              <a:t>But the donors have a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right to know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260850" y="1682650"/>
            <a:ext cx="86223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Need of the </a:t>
            </a:r>
            <a:r>
              <a:rPr lang="en">
                <a:solidFill>
                  <a:schemeClr val="accent5"/>
                </a:solidFill>
              </a:rPr>
              <a:t>FUTURE.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4800"/>
              <a:buNone/>
            </a:pPr>
            <a:r>
              <a:rPr b="0" lang="en" sz="2400"/>
              <a:t>Learn from the past.</a:t>
            </a:r>
            <a:endParaRPr b="0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type="title"/>
          </p:nvPr>
        </p:nvSpPr>
        <p:spPr>
          <a:xfrm>
            <a:off x="182880" y="-99060"/>
            <a:ext cx="8636520" cy="45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500"/>
              <a:t>Presenting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Funding Blocks Trust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b="0" lang="en" sz="2400">
                <a:solidFill>
                  <a:srgbClr val="D9D9D9"/>
                </a:solidFill>
              </a:rPr>
              <a:t>World’s first Decentralised Disaster Relief Funds</a:t>
            </a:r>
            <a:endParaRPr b="0"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2400">
              <a:solidFill>
                <a:srgbClr val="D9D9D9"/>
              </a:solidFill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Montserrat"/>
              <a:buChar char="●"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Transparent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Char char="●"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Fast &amp; Simple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Char char="●"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Decentralised fundraising</a:t>
            </a:r>
            <a:br>
              <a:rPr lang="en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So our project creates an “</a:t>
            </a:r>
            <a:r>
              <a:rPr b="1" lang="en" sz="2800"/>
              <a:t>Trustless Pre-Funding can Finally Save Lives”</a:t>
            </a:r>
            <a:br>
              <a:rPr b="1" lang="en" sz="2800"/>
            </a:br>
            <a:br>
              <a:rPr lang="en" sz="26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2600">
                <a:latin typeface="Montserrat"/>
                <a:ea typeface="Montserrat"/>
                <a:cs typeface="Montserrat"/>
                <a:sym typeface="Montserrat"/>
              </a:rPr>
            </a:b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title"/>
          </p:nvPr>
        </p:nvSpPr>
        <p:spPr>
          <a:xfrm>
            <a:off x="245750" y="538800"/>
            <a:ext cx="8494800" cy="4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5"/>
                </a:solidFill>
              </a:rPr>
              <a:t>Features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Donors can raise fund before a calamity has occurred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Funds cannot be stolen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They cannot be withdrawn without any need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Total amount collected is always transparent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They get Certificate for donation as NFT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The total time can be just a couple of minutes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Donors vote for the amount to be withdrawn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Amount withdrawn is fully transparent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/>
          <p:nvPr>
            <p:ph type="title"/>
          </p:nvPr>
        </p:nvSpPr>
        <p:spPr>
          <a:xfrm>
            <a:off x="324600" y="538800"/>
            <a:ext cx="84948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4800"/>
              <a:buNone/>
            </a:pPr>
            <a:r>
              <a:rPr lang="en" sz="3600">
                <a:solidFill>
                  <a:schemeClr val="accent5"/>
                </a:solidFill>
              </a:rPr>
              <a:t>How it works?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4374900" y="1211975"/>
            <a:ext cx="394200" cy="394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4374900" y="1916175"/>
            <a:ext cx="394200" cy="394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4374900" y="2620375"/>
            <a:ext cx="394200" cy="394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4374900" y="3324575"/>
            <a:ext cx="394200" cy="394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4374900" y="4028775"/>
            <a:ext cx="394200" cy="394200"/>
          </a:xfrm>
          <a:prstGeom prst="cube">
            <a:avLst>
              <a:gd fmla="val 25000" name="adj"/>
            </a:avLst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517800" y="1646688"/>
            <a:ext cx="108400" cy="228963"/>
          </a:xfrm>
          <a:prstGeom prst="flowChartCollat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4517800" y="2350888"/>
            <a:ext cx="108400" cy="228963"/>
          </a:xfrm>
          <a:prstGeom prst="flowChartCollat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4517800" y="3055088"/>
            <a:ext cx="108400" cy="228963"/>
          </a:xfrm>
          <a:prstGeom prst="flowChartCollat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517800" y="3759288"/>
            <a:ext cx="108400" cy="228963"/>
          </a:xfrm>
          <a:prstGeom prst="flowChartCollat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4517800" y="942488"/>
            <a:ext cx="108400" cy="228963"/>
          </a:xfrm>
          <a:prstGeom prst="flowChartCollat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620775" y="1431025"/>
            <a:ext cx="394200" cy="394200"/>
          </a:xfrm>
          <a:prstGeom prst="smileyFace">
            <a:avLst>
              <a:gd fmla="val 4653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620775" y="2660900"/>
            <a:ext cx="394200" cy="394200"/>
          </a:xfrm>
          <a:prstGeom prst="smileyFace">
            <a:avLst>
              <a:gd fmla="val 4653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620775" y="4028775"/>
            <a:ext cx="394200" cy="394200"/>
          </a:xfrm>
          <a:prstGeom prst="smileyFace">
            <a:avLst>
              <a:gd fmla="val 4653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365175" y="4422975"/>
            <a:ext cx="9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Donors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620775" y="2045963"/>
            <a:ext cx="394200" cy="394200"/>
          </a:xfrm>
          <a:prstGeom prst="smileyFace">
            <a:avLst>
              <a:gd fmla="val 4653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620775" y="3344838"/>
            <a:ext cx="394200" cy="394200"/>
          </a:xfrm>
          <a:prstGeom prst="smileyFace">
            <a:avLst>
              <a:gd fmla="val 4653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7074" y="2034738"/>
            <a:ext cx="1362326" cy="10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9"/>
          <p:cNvSpPr/>
          <p:nvPr/>
        </p:nvSpPr>
        <p:spPr>
          <a:xfrm>
            <a:off x="1409050" y="3319375"/>
            <a:ext cx="2768700" cy="485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decide the amount to be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1401732" y="3840375"/>
            <a:ext cx="2768700" cy="485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withdrawn for this disaster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/>
          <p:nvPr/>
        </p:nvSpPr>
        <p:spPr>
          <a:xfrm flipH="1" rot="5400000">
            <a:off x="6277625" y="2284625"/>
            <a:ext cx="736800" cy="3360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7713288" y="3133375"/>
            <a:ext cx="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Disaster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5143625" y="3673675"/>
            <a:ext cx="27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 Decided Funds are transferred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4039950" y="4422975"/>
            <a:ext cx="1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Blockchain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6" name="Google Shape;146;p9"/>
          <p:cNvGrpSpPr/>
          <p:nvPr/>
        </p:nvGrpSpPr>
        <p:grpSpPr>
          <a:xfrm>
            <a:off x="1116350" y="1561075"/>
            <a:ext cx="3061400" cy="1059400"/>
            <a:chOff x="1116350" y="1561075"/>
            <a:chExt cx="3061400" cy="1059400"/>
          </a:xfrm>
        </p:grpSpPr>
        <p:sp>
          <p:nvSpPr>
            <p:cNvPr id="147" name="Google Shape;147;p9"/>
            <p:cNvSpPr/>
            <p:nvPr/>
          </p:nvSpPr>
          <p:spPr>
            <a:xfrm>
              <a:off x="1457050" y="1606175"/>
              <a:ext cx="2720700" cy="10143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Donors collectively raise the funds in the main “Funding Block”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9"/>
            <p:cNvSpPr txBox="1"/>
            <p:nvPr/>
          </p:nvSpPr>
          <p:spPr>
            <a:xfrm>
              <a:off x="1116350" y="1561075"/>
              <a:ext cx="34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1.</a:t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49" name="Google Shape;149;p9"/>
          <p:cNvGrpSpPr/>
          <p:nvPr/>
        </p:nvGrpSpPr>
        <p:grpSpPr>
          <a:xfrm>
            <a:off x="4966250" y="2042975"/>
            <a:ext cx="2490900" cy="1090400"/>
            <a:chOff x="4966250" y="2042975"/>
            <a:chExt cx="2490900" cy="1090400"/>
          </a:xfrm>
        </p:grpSpPr>
        <p:sp>
          <p:nvSpPr>
            <p:cNvPr id="150" name="Google Shape;150;p9"/>
            <p:cNvSpPr/>
            <p:nvPr/>
          </p:nvSpPr>
          <p:spPr>
            <a:xfrm>
              <a:off x="4966250" y="2059375"/>
              <a:ext cx="2490900" cy="1074000"/>
            </a:xfrm>
            <a:prstGeom prst="lef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needy people creates a Funding Block for some disaster relief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9"/>
            <p:cNvSpPr txBox="1"/>
            <p:nvPr/>
          </p:nvSpPr>
          <p:spPr>
            <a:xfrm>
              <a:off x="5477825" y="2042975"/>
              <a:ext cx="34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2.</a:t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" name="Google Shape;152;p9"/>
          <p:cNvGrpSpPr/>
          <p:nvPr/>
        </p:nvGrpSpPr>
        <p:grpSpPr>
          <a:xfrm>
            <a:off x="1089900" y="2798375"/>
            <a:ext cx="3087850" cy="485700"/>
            <a:chOff x="1089900" y="2798375"/>
            <a:chExt cx="3087850" cy="485700"/>
          </a:xfrm>
        </p:grpSpPr>
        <p:sp>
          <p:nvSpPr>
            <p:cNvPr id="153" name="Google Shape;153;p9"/>
            <p:cNvSpPr/>
            <p:nvPr/>
          </p:nvSpPr>
          <p:spPr>
            <a:xfrm>
              <a:off x="1409050" y="2798375"/>
              <a:ext cx="2768700" cy="4857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Donors individually vote to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9"/>
            <p:cNvSpPr txBox="1"/>
            <p:nvPr/>
          </p:nvSpPr>
          <p:spPr>
            <a:xfrm>
              <a:off x="1089900" y="2841125"/>
              <a:ext cx="34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3.</a:t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Prabhakar</dc:creator>
</cp:coreProperties>
</file>